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39"/>
  </p:notesMasterIdLst>
  <p:handoutMasterIdLst>
    <p:handoutMasterId r:id="rId40"/>
  </p:handoutMasterIdLst>
  <p:sldIdLst>
    <p:sldId id="2142534296" r:id="rId2"/>
    <p:sldId id="2142534305" r:id="rId3"/>
    <p:sldId id="2142534323" r:id="rId4"/>
    <p:sldId id="2142534324" r:id="rId5"/>
    <p:sldId id="2142534325" r:id="rId6"/>
    <p:sldId id="2142534306" r:id="rId7"/>
    <p:sldId id="2142534302" r:id="rId8"/>
    <p:sldId id="2142534326" r:id="rId9"/>
    <p:sldId id="2142534322" r:id="rId10"/>
    <p:sldId id="2142534337" r:id="rId11"/>
    <p:sldId id="2142534338" r:id="rId12"/>
    <p:sldId id="2142534339" r:id="rId13"/>
    <p:sldId id="2142534328" r:id="rId14"/>
    <p:sldId id="2142534304" r:id="rId15"/>
    <p:sldId id="2142534307" r:id="rId16"/>
    <p:sldId id="2142534309" r:id="rId17"/>
    <p:sldId id="2142534310" r:id="rId18"/>
    <p:sldId id="2142534311" r:id="rId19"/>
    <p:sldId id="2142534312" r:id="rId20"/>
    <p:sldId id="2142534303" r:id="rId21"/>
    <p:sldId id="2142534308" r:id="rId22"/>
    <p:sldId id="2142534333" r:id="rId23"/>
    <p:sldId id="2142534331" r:id="rId24"/>
    <p:sldId id="2142534332" r:id="rId25"/>
    <p:sldId id="2142534313" r:id="rId26"/>
    <p:sldId id="2142534314" r:id="rId27"/>
    <p:sldId id="2142534315" r:id="rId28"/>
    <p:sldId id="2142534316" r:id="rId29"/>
    <p:sldId id="2142534317" r:id="rId30"/>
    <p:sldId id="2142534318" r:id="rId31"/>
    <p:sldId id="2142534336" r:id="rId32"/>
    <p:sldId id="2142534319" r:id="rId33"/>
    <p:sldId id="2142534335" r:id="rId34"/>
    <p:sldId id="2142534334" r:id="rId35"/>
    <p:sldId id="2142534321" r:id="rId36"/>
    <p:sldId id="2142534301" r:id="rId37"/>
    <p:sldId id="2142534340" r:id="rId38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1254FF"/>
    <a:srgbClr val="4E87C0"/>
    <a:srgbClr val="244E95"/>
    <a:srgbClr val="387FF9"/>
    <a:srgbClr val="244E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6244" autoAdjust="0"/>
  </p:normalViewPr>
  <p:slideViewPr>
    <p:cSldViewPr snapToGrid="0">
      <p:cViewPr varScale="1">
        <p:scale>
          <a:sx n="90" d="100"/>
          <a:sy n="90" d="100"/>
        </p:scale>
        <p:origin x="413" y="2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4.png"/><Relationship Id="rId7" Type="http://schemas.openxmlformats.org/officeDocument/2006/relationships/image" Target="../media/image2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34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github.com/s4isystems/Bob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Modern, Buildable Projects </a:t>
            </a:r>
            <a:r>
              <a:rPr lang="en-US" dirty="0">
                <a:latin typeface="+mj-lt"/>
              </a:rPr>
              <a:t>with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4705348"/>
            <a:ext cx="5596465" cy="1744135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Edmund Reinhardt</a:t>
            </a:r>
          </a:p>
          <a:p>
            <a:r>
              <a:rPr lang="en-US" sz="1400" dirty="0">
                <a:latin typeface="+mj-lt"/>
              </a:rPr>
              <a:t>Product Architect - IBM </a:t>
            </a:r>
            <a:r>
              <a:rPr lang="en-US" sz="1400" dirty="0" err="1">
                <a:latin typeface="+mj-lt"/>
              </a:rPr>
              <a:t>i</a:t>
            </a:r>
            <a:r>
              <a:rPr lang="en-US" sz="1400" dirty="0">
                <a:latin typeface="+mj-lt"/>
              </a:rPr>
              <a:t> Application Development</a:t>
            </a:r>
          </a:p>
          <a:p>
            <a:r>
              <a:rPr lang="en-US" sz="1400" dirty="0">
                <a:latin typeface="+mj-lt"/>
                <a:hlinkClick r:id="rId2"/>
              </a:rPr>
              <a:t>edmund.reinhardt@ca.ibm.com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3"/>
              </a:rPr>
              <a:t>Sanjula.Ganepola@ibm.com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 Structure (Metadata)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38007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850897" y="138007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6708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58483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850897" y="158483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11534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850897" y="211534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6708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32010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850897" y="232010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52487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850897" y="252487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6" y="305838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850896" y="305838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6708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58888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850895" y="358888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</a:t>
            </a:r>
            <a:r>
              <a:rPr lang="en-CA" sz="1300" dirty="0" err="1">
                <a:latin typeface="+mj-lt"/>
              </a:rPr>
              <a:t>ibmi.json</a:t>
            </a:r>
            <a:endParaRPr lang="en-CA" sz="1300" dirty="0">
              <a:latin typeface="+mj-lt"/>
            </a:endParaRP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6708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79365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850895" y="379365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99841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850895" y="399841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52891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850894" y="452891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6708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73368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850894" y="473368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6708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27312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670894" y="527312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47756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670894" y="547756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68232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670894" y="568232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88709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670894" y="588709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48613" y="1029569"/>
            <a:ext cx="52284" cy="49549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</p:cNvCxnSpPr>
          <p:nvPr/>
        </p:nvCxnSpPr>
        <p:spPr>
          <a:xfrm>
            <a:off x="348614" y="5978497"/>
            <a:ext cx="142279" cy="346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/>
          <p:nvPr/>
        </p:nvCxnSpPr>
        <p:spPr>
          <a:xfrm flipH="1">
            <a:off x="350520" y="5774055"/>
            <a:ext cx="14037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</p:cNvCxnSpPr>
          <p:nvPr/>
        </p:nvCxnSpPr>
        <p:spPr>
          <a:xfrm flipH="1">
            <a:off x="350520" y="5568315"/>
            <a:ext cx="14037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</p:cNvCxnSpPr>
          <p:nvPr/>
        </p:nvCxnSpPr>
        <p:spPr>
          <a:xfrm flipH="1">
            <a:off x="355896" y="5368290"/>
            <a:ext cx="134997" cy="156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360998" y="5165408"/>
            <a:ext cx="129895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366713" y="4414154"/>
            <a:ext cx="12418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375708" y="3474121"/>
            <a:ext cx="115187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382905" y="2943618"/>
            <a:ext cx="10799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391134" y="2000575"/>
            <a:ext cx="9976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00897" y="1265307"/>
            <a:ext cx="90000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580894" y="1470072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580894" y="1674837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573402" y="3148383"/>
            <a:ext cx="9749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573405" y="2410105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580894" y="2205340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" y="2613751"/>
            <a:ext cx="97489" cy="1119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580894" y="3678886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80894" y="3883651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573402" y="4088416"/>
            <a:ext cx="9749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580894" y="4617036"/>
            <a:ext cx="90000" cy="1883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573402" y="4823684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577148" y="4504154"/>
            <a:ext cx="3746" cy="327101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580895" y="3564121"/>
            <a:ext cx="0" cy="52429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580896" y="3033618"/>
            <a:ext cx="0" cy="11476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573402" y="2090575"/>
            <a:ext cx="7495" cy="52730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580897" y="1355307"/>
            <a:ext cx="0" cy="324764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4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 Structure (Build/Compile Output)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38007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850897" y="138007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6708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58483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850897" y="158483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11534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850897" y="211534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6708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32010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850897" y="232010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52487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850897" y="252487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6" y="305838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850896" y="305838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6708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58888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850895" y="358888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</a:t>
            </a:r>
            <a:r>
              <a:rPr lang="en-CA" sz="1300" dirty="0" err="1">
                <a:latin typeface="+mj-lt"/>
              </a:rPr>
              <a:t>ibmi.json</a:t>
            </a:r>
            <a:endParaRPr lang="en-CA" sz="1300" dirty="0">
              <a:latin typeface="+mj-lt"/>
            </a:endParaRP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6708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79365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850895" y="379365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99841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850895" y="399841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52891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850894" y="452891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6708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73368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850894" y="473368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6708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27312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670894" y="527312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47756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670894" y="547756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68232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670894" y="568232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88709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670894" y="588709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48613" y="1029569"/>
            <a:ext cx="52284" cy="49549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</p:cNvCxnSpPr>
          <p:nvPr/>
        </p:nvCxnSpPr>
        <p:spPr>
          <a:xfrm>
            <a:off x="348614" y="5978497"/>
            <a:ext cx="142279" cy="346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/>
          <p:nvPr/>
        </p:nvCxnSpPr>
        <p:spPr>
          <a:xfrm flipH="1">
            <a:off x="350520" y="5774055"/>
            <a:ext cx="14037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</p:cNvCxnSpPr>
          <p:nvPr/>
        </p:nvCxnSpPr>
        <p:spPr>
          <a:xfrm flipH="1">
            <a:off x="350520" y="5568315"/>
            <a:ext cx="14037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</p:cNvCxnSpPr>
          <p:nvPr/>
        </p:nvCxnSpPr>
        <p:spPr>
          <a:xfrm flipH="1">
            <a:off x="355896" y="5368290"/>
            <a:ext cx="134997" cy="156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360998" y="5165408"/>
            <a:ext cx="129895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366713" y="4414154"/>
            <a:ext cx="12418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375708" y="3474121"/>
            <a:ext cx="115187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382905" y="2943618"/>
            <a:ext cx="10799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391134" y="2000575"/>
            <a:ext cx="9976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00897" y="1265307"/>
            <a:ext cx="90000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580894" y="1470072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580894" y="1674837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573402" y="3148383"/>
            <a:ext cx="9749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573405" y="2410105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580894" y="2205340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" y="2613751"/>
            <a:ext cx="97489" cy="1119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580894" y="3678886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80894" y="3883651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573402" y="4088416"/>
            <a:ext cx="9749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580894" y="4617036"/>
            <a:ext cx="90000" cy="1883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573402" y="4823684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577148" y="4504154"/>
            <a:ext cx="3746" cy="327101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580895" y="3564121"/>
            <a:ext cx="0" cy="52429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580896" y="3033618"/>
            <a:ext cx="0" cy="11476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573402" y="2090575"/>
            <a:ext cx="7495" cy="52730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580897" y="1355307"/>
            <a:ext cx="0" cy="324764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9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 Structure (Rules.mk)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38007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850897" y="138007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6708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58483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850897" y="158483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11534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850897" y="211534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6708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32010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850897" y="232010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52487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850897" y="252487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6" y="305838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850896" y="305838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6708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58888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850895" y="358888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</a:t>
            </a:r>
            <a:r>
              <a:rPr lang="en-CA" sz="1300" dirty="0" err="1">
                <a:latin typeface="+mj-lt"/>
              </a:rPr>
              <a:t>ibmi.json</a:t>
            </a:r>
            <a:endParaRPr lang="en-CA" sz="1300" dirty="0">
              <a:latin typeface="+mj-lt"/>
            </a:endParaRP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6708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79365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850895" y="379365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99841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850895" y="399841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52891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850894" y="452891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6708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73368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850894" y="473368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6708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27312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670894" y="527312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47756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670894" y="547756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68232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670894" y="568232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88709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670894" y="588709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48613" y="1029569"/>
            <a:ext cx="52284" cy="49549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</p:cNvCxnSpPr>
          <p:nvPr/>
        </p:nvCxnSpPr>
        <p:spPr>
          <a:xfrm>
            <a:off x="348614" y="5978497"/>
            <a:ext cx="142279" cy="346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/>
          <p:nvPr/>
        </p:nvCxnSpPr>
        <p:spPr>
          <a:xfrm flipH="1">
            <a:off x="350520" y="5774055"/>
            <a:ext cx="14037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</p:cNvCxnSpPr>
          <p:nvPr/>
        </p:nvCxnSpPr>
        <p:spPr>
          <a:xfrm flipH="1">
            <a:off x="350520" y="5568315"/>
            <a:ext cx="14037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</p:cNvCxnSpPr>
          <p:nvPr/>
        </p:nvCxnSpPr>
        <p:spPr>
          <a:xfrm flipH="1">
            <a:off x="355896" y="5368290"/>
            <a:ext cx="134997" cy="156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360998" y="5165408"/>
            <a:ext cx="129895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366713" y="4414154"/>
            <a:ext cx="12418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375708" y="3474121"/>
            <a:ext cx="115187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382905" y="2943618"/>
            <a:ext cx="10799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391134" y="2000575"/>
            <a:ext cx="9976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00897" y="1265307"/>
            <a:ext cx="90000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580894" y="1470072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580894" y="1674837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573402" y="3148383"/>
            <a:ext cx="9749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573405" y="2410105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580894" y="2205340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" y="2613751"/>
            <a:ext cx="97489" cy="1119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580894" y="3678886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80894" y="3883651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573402" y="4088416"/>
            <a:ext cx="9749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580894" y="4617036"/>
            <a:ext cx="90000" cy="1883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573402" y="4823684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577148" y="4504154"/>
            <a:ext cx="3746" cy="327101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580895" y="3564121"/>
            <a:ext cx="0" cy="52429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580896" y="3033618"/>
            <a:ext cx="0" cy="11476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573402" y="2090575"/>
            <a:ext cx="7495" cy="52730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580897" y="1355307"/>
            <a:ext cx="0" cy="324764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55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610430"/>
              </p:ext>
            </p:extLst>
          </p:nvPr>
        </p:nvGraphicFramePr>
        <p:xfrm>
          <a:off x="2044700" y="832104"/>
          <a:ext cx="81026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</a:t>
                      </a:r>
                      <a:r>
                        <a:rPr lang="en-CA" sz="1400" dirty="0" err="1">
                          <a:latin typeface="+mj-lt"/>
                        </a:rPr>
                        <a:t>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</a:t>
                      </a:r>
                      <a:r>
                        <a:rPr lang="en-CA" sz="1400" dirty="0" err="1">
                          <a:latin typeface="+mj-lt"/>
                          <a:cs typeface="Arial" panose="020B0604020202020204" pitchFamily="34" charset="0"/>
                        </a:rPr>
                        <a:t>iproj.json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</a:t>
                      </a:r>
                      <a:r>
                        <a:rPr lang="en-CA" sz="1400" dirty="0" err="1">
                          <a:latin typeface="+mj-lt"/>
                        </a:rPr>
                        <a:t>cvtsrcpf</a:t>
                      </a:r>
                      <a:r>
                        <a:rPr lang="en-CA" sz="1400" dirty="0">
                          <a:latin typeface="+mj-lt"/>
                        </a:rPr>
                        <a:t>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5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7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982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j-lt"/>
                        </a:rPr>
                        <a:t>makei</a:t>
                      </a:r>
                      <a:r>
                        <a:rPr lang="en-US" sz="1400" dirty="0">
                          <a:latin typeface="+mj-lt"/>
                        </a:rPr>
                        <a:t>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+mj-lt"/>
                        </a:rPr>
                        <a:t>makei</a:t>
                      </a:r>
                      <a:r>
                        <a:rPr lang="fr-FR" sz="1400" dirty="0">
                          <a:latin typeface="+mj-lt"/>
                        </a:rPr>
                        <a:t>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60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Local Development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387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Different (But Similar) File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MYLIB</a:t>
            </a:r>
          </a:p>
          <a:p>
            <a:r>
              <a:rPr lang="en-CA" dirty="0">
                <a:latin typeface="+mj-lt"/>
              </a:rPr>
              <a:t>QRPGLESRC</a:t>
            </a:r>
          </a:p>
          <a:p>
            <a:pPr lvl="1"/>
            <a:r>
              <a:rPr lang="en-CA" dirty="0">
                <a:latin typeface="+mj-lt"/>
              </a:rPr>
              <a:t>PROGRAMA.RPGLE</a:t>
            </a:r>
          </a:p>
          <a:p>
            <a:pPr lvl="1"/>
            <a:r>
              <a:rPr lang="en-CA" dirty="0">
                <a:latin typeface="+mj-lt"/>
              </a:rPr>
              <a:t>PROGRAMB.RPGLE</a:t>
            </a:r>
          </a:p>
          <a:p>
            <a:pPr lvl="1"/>
            <a:r>
              <a:rPr lang="en-CA" dirty="0">
                <a:latin typeface="+mj-lt"/>
              </a:rPr>
              <a:t>PROGRAMC.RPGLE</a:t>
            </a:r>
          </a:p>
          <a:p>
            <a:r>
              <a:rPr lang="en-CA" dirty="0">
                <a:latin typeface="+mj-lt"/>
              </a:rPr>
              <a:t>QSQLSRC</a:t>
            </a:r>
          </a:p>
          <a:p>
            <a:pPr lvl="1"/>
            <a:r>
              <a:rPr lang="en-CA" dirty="0">
                <a:latin typeface="+mj-lt"/>
              </a:rPr>
              <a:t>CUSTOMERS.SQL</a:t>
            </a:r>
          </a:p>
          <a:p>
            <a:pPr lvl="1"/>
            <a:r>
              <a:rPr lang="en-CA" dirty="0">
                <a:latin typeface="+mj-lt"/>
              </a:rPr>
              <a:t>INVENTORY.SQL</a:t>
            </a:r>
          </a:p>
          <a:p>
            <a:r>
              <a:rPr lang="en-CA" dirty="0">
                <a:latin typeface="+mj-lt"/>
              </a:rPr>
              <a:t>QCLLESRC</a:t>
            </a:r>
          </a:p>
          <a:p>
            <a:pPr lvl="1"/>
            <a:r>
              <a:rPr lang="en-CA" dirty="0">
                <a:latin typeface="+mj-lt"/>
              </a:rPr>
              <a:t>STARTJOB.CLLE</a:t>
            </a:r>
          </a:p>
          <a:p>
            <a:r>
              <a:rPr lang="en-CA" dirty="0">
                <a:latin typeface="+mj-lt"/>
              </a:rPr>
              <a:t>QCMDSRC</a:t>
            </a:r>
          </a:p>
          <a:p>
            <a:pPr lvl="1"/>
            <a:r>
              <a:rPr lang="en-CA" dirty="0">
                <a:latin typeface="+mj-lt"/>
              </a:rPr>
              <a:t>STARTJOB.CMD</a:t>
            </a:r>
          </a:p>
        </p:txBody>
      </p:sp>
    </p:spTree>
    <p:extLst>
      <p:ext uri="{BB962C8B-B14F-4D97-AF65-F5344CB8AC3E}">
        <p14:creationId xmlns:p14="http://schemas.microsoft.com/office/powerpoint/2010/main" val="19945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/COPY and /INCLUDE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28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Distributed Development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07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Version Control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7550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2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Bob (Better Object Builder) for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Local Development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3134556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Project Explorer</a:t>
            </a:r>
            <a:endParaRPr lang="en-CA" i="1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F994F6-071F-B018-D81C-CDE78285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62" y="5080315"/>
            <a:ext cx="5760000" cy="12918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801C1B-D875-AFDD-992A-87D84816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62" y="3134556"/>
            <a:ext cx="5760000" cy="1495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5080315"/>
            <a:ext cx="4155271" cy="1291898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Code for 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CA" i="1" dirty="0">
              <a:latin typeface="+mj-l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256" y="3730099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5573864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  <a:endParaRPr lang="en-CA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iproj.json</a:t>
            </a:r>
            <a:endParaRPr lang="en-CA" dirty="0">
              <a:solidFill>
                <a:srgbClr val="1670FF"/>
              </a:solidFill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Connect to an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(using Code for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7" y="3832612"/>
            <a:ext cx="6480000" cy="2197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889885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790897" y="4931113"/>
            <a:ext cx="61193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and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/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23751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IBM </a:t>
            </a:r>
            <a:r>
              <a:rPr lang="en-CA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en-CA" dirty="0">
                <a:latin typeface="+mj-lt"/>
                <a:cs typeface="Arial" panose="020B0604020202020204" pitchFamily="34" charset="0"/>
              </a:rPr>
              <a:t>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14789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23751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latin typeface="+mj-lt"/>
              </a:rPr>
              <a:t>Do not push .env file to Git!</a:t>
            </a:r>
          </a:p>
          <a:p>
            <a:endParaRPr lang="en-CA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696300" cy="520471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Add to beginning/end of library list (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preUsrlibl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and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postUsrlibl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) and set current library (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curlib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iproj.json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Another place to manage libraries in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iproj.json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(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curlib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,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objlib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,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preUsrlibl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,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postUsrLibl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011906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</a:t>
            </a:r>
            <a:r>
              <a:rPr lang="en-US" sz="4500" b="1" dirty="0" err="1">
                <a:latin typeface="+mj-lt"/>
              </a:rPr>
              <a:t>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evfevent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03" y="866174"/>
            <a:ext cx="6552000" cy="2138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442008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03" y="3246199"/>
            <a:ext cx="6552000" cy="3183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8980170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7019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1245520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256" y="1787775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256" y="234569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Run Code for IBM i’s custom workspace actions to have more control of the command which is executed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416900"/>
            <a:ext cx="8280000" cy="4450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22849"/>
            <a:ext cx="3158744" cy="4444551"/>
          </a:xfrm>
        </p:spPr>
        <p:txBody>
          <a:bodyPr anchor="ctr"/>
          <a:lstStyle/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471035" y="2196465"/>
            <a:ext cx="2356485" cy="20497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376363"/>
            <a:ext cx="3193226" cy="4450500"/>
          </a:xfrm>
        </p:spPr>
        <p:txBody>
          <a:bodyPr/>
          <a:lstStyle/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Job log view is used to visualize and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mangae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these logs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122" y="1376363"/>
            <a:ext cx="8280000" cy="4450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269740" y="2425700"/>
            <a:ext cx="5618480" cy="264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703822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629DB-7D8A-AEFB-FE16-6C41655C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0" y="1603822"/>
            <a:ext cx="3820269" cy="4838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7" y="1560386"/>
            <a:ext cx="6442689" cy="2462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57" y="750390"/>
            <a:ext cx="716872" cy="7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725577" y="750390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703822"/>
            <a:ext cx="900000" cy="90000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852988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093" y="4237288"/>
            <a:ext cx="4530583" cy="2201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General Challenges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</a:t>
            </a:r>
            <a:r>
              <a:rPr lang="en-US" sz="1700" dirty="0" err="1">
                <a:latin typeface="+mj-lt"/>
              </a:rPr>
              <a:t>QxxxSRC</a:t>
            </a:r>
            <a:r>
              <a:rPr lang="en-US" sz="1700" dirty="0">
                <a:latin typeface="+mj-lt"/>
              </a:rPr>
              <a:t> to avoid name conflicts (member type does not disambiguate)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latin typeface="+mj-lt"/>
              </a:rPr>
              <a:t>Only 2 level hierarchy to organize, with only short 10 char names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>
                <a:latin typeface="+mj-lt"/>
              </a:rPr>
              <a:t>RDi</a:t>
            </a:r>
            <a:r>
              <a:rPr lang="en-CA" b="1" dirty="0">
                <a:latin typeface="+mj-lt"/>
              </a:rPr>
              <a:t> Projects – 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7338737" cy="5414147"/>
          </a:xfrm>
        </p:spPr>
        <p:txBody>
          <a:bodyPr/>
          <a:lstStyle/>
          <a:p>
            <a:r>
              <a:rPr lang="en-US" sz="1700" dirty="0">
                <a:latin typeface="+mj-lt"/>
              </a:rPr>
              <a:t>Supports git but …</a:t>
            </a:r>
          </a:p>
          <a:p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Mapping from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 Project to exactly one library was too inflexible</a:t>
            </a:r>
          </a:p>
          <a:p>
            <a:pPr lvl="1"/>
            <a:r>
              <a:rPr lang="en-US" sz="1700" dirty="0">
                <a:latin typeface="+mj-lt"/>
              </a:rPr>
              <a:t>Some customers target many libraries from one project (program / data / source)</a:t>
            </a:r>
          </a:p>
          <a:p>
            <a:pPr lvl="1"/>
            <a:r>
              <a:rPr lang="en-US" sz="1700" dirty="0">
                <a:latin typeface="+mj-lt"/>
              </a:rPr>
              <a:t>Other customers have huge libraries</a:t>
            </a:r>
          </a:p>
          <a:p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Metadata was very hard to maintain</a:t>
            </a:r>
          </a:p>
          <a:p>
            <a:pPr lvl="1"/>
            <a:r>
              <a:rPr lang="en-US" sz="1700" dirty="0">
                <a:latin typeface="+mj-lt"/>
              </a:rPr>
              <a:t>Having a parallel directory hierarchy under .</a:t>
            </a:r>
            <a:r>
              <a:rPr lang="en-US" sz="1700" dirty="0" err="1">
                <a:latin typeface="+mj-lt"/>
              </a:rPr>
              <a:t>ibmi</a:t>
            </a:r>
            <a:r>
              <a:rPr lang="en-US" sz="1700" dirty="0">
                <a:latin typeface="+mj-lt"/>
              </a:rPr>
              <a:t> meant that any time a SRC-PF or member changed names the metadata was lost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Mapping rigidly to SRC-PF meant inheriting all its limitations</a:t>
            </a:r>
          </a:p>
          <a:p>
            <a:pPr lvl="1"/>
            <a:r>
              <a:rPr lang="en-US" sz="1700" dirty="0">
                <a:latin typeface="+mj-lt"/>
              </a:rPr>
              <a:t>Fixed line length</a:t>
            </a:r>
          </a:p>
          <a:p>
            <a:pPr lvl="1"/>
            <a:r>
              <a:rPr lang="en-US" sz="1700" dirty="0">
                <a:latin typeface="+mj-lt"/>
              </a:rPr>
              <a:t>Fixed directory hierarchy of basically 1 level with only 10 characters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Build was very limited</a:t>
            </a:r>
          </a:p>
          <a:p>
            <a:pPr lvl="1"/>
            <a:r>
              <a:rPr lang="en-US" sz="1700" dirty="0">
                <a:latin typeface="+mj-lt"/>
              </a:rPr>
              <a:t>No disambiguating of PGM vs MOD</a:t>
            </a:r>
          </a:p>
          <a:p>
            <a:pPr lvl="1"/>
            <a:r>
              <a:rPr lang="en-US" sz="1700" dirty="0">
                <a:latin typeface="+mj-lt"/>
              </a:rPr>
              <a:t>No understanding of binding relationships</a:t>
            </a:r>
          </a:p>
          <a:p>
            <a:pPr lvl="1"/>
            <a:r>
              <a:rPr lang="en-US" sz="1700" dirty="0">
                <a:latin typeface="+mj-lt"/>
              </a:rPr>
              <a:t>No incremental ability (i.e. only build what had changed)</a:t>
            </a:r>
            <a:endParaRPr lang="en-CA" sz="17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CDF17-4DD5-911B-8297-E0E4C7C9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90" y="1651916"/>
            <a:ext cx="2897810" cy="43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Existing Bob By S4i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832104"/>
            <a:ext cx="6081437" cy="5767663"/>
          </a:xfrm>
        </p:spPr>
        <p:txBody>
          <a:bodyPr/>
          <a:lstStyle/>
          <a:p>
            <a:r>
              <a:rPr lang="en-US" sz="1700" dirty="0">
                <a:latin typeface="+mj-lt"/>
              </a:rPr>
              <a:t>Open-source project by Jeff Berman </a:t>
            </a:r>
            <a:r>
              <a:rPr lang="en-CA" sz="1700" dirty="0">
                <a:latin typeface="+mj-lt"/>
              </a:rPr>
              <a:t>(</a:t>
            </a:r>
            <a:r>
              <a:rPr lang="en-CA" sz="1700" dirty="0">
                <a:latin typeface="+mj-lt"/>
                <a:hlinkClick r:id="rId2"/>
              </a:rPr>
              <a:t>https://github.com/s4isystems/Bob</a:t>
            </a:r>
            <a:r>
              <a:rPr lang="en-CA" sz="1700" dirty="0">
                <a:latin typeface="+mj-lt"/>
              </a:rPr>
              <a:t>)</a:t>
            </a:r>
          </a:p>
          <a:p>
            <a:pPr lvl="1"/>
            <a:r>
              <a:rPr lang="en-US" sz="1700" dirty="0">
                <a:latin typeface="+mj-lt"/>
              </a:rPr>
              <a:t>Incremental compile ability based on </a:t>
            </a:r>
            <a:r>
              <a:rPr lang="en-US" sz="1700" dirty="0" err="1">
                <a:latin typeface="+mj-lt"/>
              </a:rPr>
              <a:t>gmake</a:t>
            </a:r>
            <a:endParaRPr lang="en-US" sz="1700" dirty="0">
              <a:latin typeface="+mj-lt"/>
            </a:endParaRPr>
          </a:p>
          <a:p>
            <a:pPr lvl="1"/>
            <a:r>
              <a:rPr lang="en-US" sz="1700" dirty="0">
                <a:latin typeface="+mj-lt"/>
              </a:rPr>
              <a:t>Some level of ILE binding understanding</a:t>
            </a:r>
          </a:p>
          <a:p>
            <a:pPr lvl="1"/>
            <a:r>
              <a:rPr lang="en-US" sz="1700" dirty="0">
                <a:latin typeface="+mj-lt"/>
              </a:rPr>
              <a:t>Not bound to library and SRC-PF structure/naming</a:t>
            </a:r>
          </a:p>
          <a:p>
            <a:pPr lvl="1"/>
            <a:r>
              <a:rPr lang="en-US" sz="1700" dirty="0">
                <a:latin typeface="+mj-lt"/>
              </a:rPr>
              <a:t>Member level specific metadata using </a:t>
            </a:r>
            <a:r>
              <a:rPr lang="en-US" sz="1700" dirty="0" err="1">
                <a:latin typeface="+mj-lt"/>
              </a:rPr>
              <a:t>gmake</a:t>
            </a:r>
            <a:r>
              <a:rPr lang="en-US" sz="1700" dirty="0">
                <a:latin typeface="+mj-lt"/>
              </a:rPr>
              <a:t> variable</a:t>
            </a:r>
          </a:p>
          <a:p>
            <a:pPr lvl="1"/>
            <a:r>
              <a:rPr lang="en-US" sz="1700" dirty="0">
                <a:latin typeface="+mj-lt"/>
              </a:rPr>
              <a:t>Consideration of target EBCDIC CCSID for compiler</a:t>
            </a:r>
          </a:p>
          <a:p>
            <a:pPr lvl="1"/>
            <a:r>
              <a:rPr lang="en-US" sz="1700" dirty="0">
                <a:latin typeface="+mj-lt"/>
              </a:rPr>
              <a:t>Support of old languages whose compilers do not have IFS support yet (DDS, UIM)</a:t>
            </a:r>
          </a:p>
          <a:p>
            <a:pPr lvl="1"/>
            <a:r>
              <a:rPr lang="en-US" sz="1700" dirty="0">
                <a:latin typeface="+mj-lt"/>
              </a:rPr>
              <a:t>Retrieval of all EVFEVENT files to enable compiler feedback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Limitations</a:t>
            </a:r>
          </a:p>
          <a:p>
            <a:pPr lvl="1"/>
            <a:r>
              <a:rPr lang="en-US" sz="1700" dirty="0">
                <a:latin typeface="+mj-lt"/>
              </a:rPr>
              <a:t>Uppercase names required</a:t>
            </a:r>
          </a:p>
          <a:p>
            <a:pPr lvl="1"/>
            <a:r>
              <a:rPr lang="en-US" sz="1700" dirty="0">
                <a:latin typeface="+mj-lt"/>
              </a:rPr>
              <a:t>Single target library</a:t>
            </a:r>
          </a:p>
          <a:p>
            <a:pPr lvl="1"/>
            <a:r>
              <a:rPr lang="en-US" sz="1700" dirty="0">
                <a:latin typeface="+mj-lt"/>
              </a:rPr>
              <a:t>Single directory containing source</a:t>
            </a:r>
          </a:p>
          <a:p>
            <a:pPr lvl="1"/>
            <a:r>
              <a:rPr lang="en-US" sz="1700" dirty="0">
                <a:latin typeface="+mj-lt"/>
              </a:rPr>
              <a:t>No metadata on environment prerequisites (i.e. LIBL, ASP, where to find includes, etc.)</a:t>
            </a:r>
          </a:p>
          <a:p>
            <a:pPr lvl="1"/>
            <a:r>
              <a:rPr lang="en-US" sz="1700" dirty="0">
                <a:latin typeface="+mj-lt"/>
              </a:rPr>
              <a:t>Install was complex – not yum-enabled</a:t>
            </a:r>
          </a:p>
          <a:p>
            <a:pPr lvl="1"/>
            <a:r>
              <a:rPr lang="en-US" sz="1700" dirty="0">
                <a:latin typeface="+mj-lt"/>
              </a:rPr>
              <a:t>No 1 to 1 mapping of file extensions to compile (i.e. are we targeting MOD or PGM)</a:t>
            </a:r>
            <a:endParaRPr lang="en-CA" sz="17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3F93B2-ADEF-BA21-A075-F2B314ADC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98" y="2091266"/>
            <a:ext cx="5247989" cy="330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Bob (Better Object Builder) for IBM </a:t>
            </a:r>
            <a:r>
              <a:rPr lang="en-US" sz="4500" b="1" dirty="0" err="1">
                <a:latin typeface="+mj-lt"/>
              </a:rPr>
              <a:t>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253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Bob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6504771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Enhancements</a:t>
            </a:r>
          </a:p>
          <a:p>
            <a:pPr lvl="1"/>
            <a:r>
              <a:rPr lang="en-US" dirty="0">
                <a:latin typeface="+mj-lt"/>
              </a:rPr>
              <a:t>Project definition</a:t>
            </a:r>
          </a:p>
          <a:p>
            <a:pPr lvl="2"/>
            <a:r>
              <a:rPr lang="en-US" dirty="0">
                <a:latin typeface="+mj-lt"/>
              </a:rPr>
              <a:t>Know how to build yourself</a:t>
            </a:r>
          </a:p>
          <a:p>
            <a:pPr lvl="2"/>
            <a:r>
              <a:rPr lang="en-US" dirty="0">
                <a:latin typeface="+mj-lt"/>
              </a:rPr>
              <a:t>Know where to resolve includes</a:t>
            </a:r>
          </a:p>
          <a:p>
            <a:pPr lvl="2"/>
            <a:r>
              <a:rPr lang="en-US" dirty="0">
                <a:latin typeface="+mj-lt"/>
              </a:rPr>
              <a:t>Know how to set up environment</a:t>
            </a:r>
          </a:p>
          <a:p>
            <a:pPr lvl="2"/>
            <a:r>
              <a:rPr lang="en-US" dirty="0">
                <a:latin typeface="+mj-lt"/>
              </a:rPr>
              <a:t>Still flexible so that what is stored in Git does not have to be modified for each developer or deployment scenario</a:t>
            </a:r>
          </a:p>
          <a:p>
            <a:pPr lvl="1"/>
            <a:r>
              <a:rPr lang="en-US" dirty="0">
                <a:latin typeface="+mj-lt"/>
              </a:rPr>
              <a:t>No limit on number of directories and their nesting</a:t>
            </a:r>
          </a:p>
          <a:p>
            <a:pPr lvl="1"/>
            <a:r>
              <a:rPr lang="en-US" dirty="0">
                <a:latin typeface="+mj-lt"/>
              </a:rPr>
              <a:t>No limit on directory naming</a:t>
            </a:r>
          </a:p>
          <a:p>
            <a:pPr lvl="1"/>
            <a:r>
              <a:rPr lang="en-US" dirty="0">
                <a:latin typeface="+mj-lt"/>
              </a:rPr>
              <a:t>No limit on number of object libraries</a:t>
            </a:r>
          </a:p>
          <a:p>
            <a:pPr lvl="1"/>
            <a:r>
              <a:rPr lang="en-US" dirty="0">
                <a:latin typeface="+mj-lt"/>
              </a:rPr>
              <a:t>Unambiguous mapping from file name to compile type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Usability</a:t>
            </a:r>
          </a:p>
          <a:p>
            <a:pPr lvl="1"/>
            <a:r>
              <a:rPr lang="en-US" dirty="0">
                <a:latin typeface="+mj-lt"/>
              </a:rPr>
              <a:t>PASE command line</a:t>
            </a:r>
          </a:p>
          <a:p>
            <a:pPr lvl="1"/>
            <a:r>
              <a:rPr lang="en-US" dirty="0">
                <a:latin typeface="+mj-lt"/>
              </a:rPr>
              <a:t>Windows/Mac command line with </a:t>
            </a:r>
            <a:r>
              <a:rPr lang="en-US" dirty="0" err="1">
                <a:latin typeface="+mj-lt"/>
              </a:rPr>
              <a:t>rsync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scp</a:t>
            </a:r>
            <a:r>
              <a:rPr lang="en-US" dirty="0">
                <a:latin typeface="+mj-lt"/>
              </a:rPr>
              <a:t> to do file transfer</a:t>
            </a:r>
          </a:p>
          <a:p>
            <a:pPr lvl="1"/>
            <a:r>
              <a:rPr lang="en-US" dirty="0">
                <a:latin typeface="+mj-lt"/>
              </a:rPr>
              <a:t>Any VS Code extension for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development (</a:t>
            </a:r>
            <a:r>
              <a:rPr lang="en-US" dirty="0" err="1">
                <a:latin typeface="+mj-lt"/>
              </a:rPr>
              <a:t>ie</a:t>
            </a:r>
            <a:r>
              <a:rPr lang="en-US" dirty="0">
                <a:latin typeface="+mj-lt"/>
              </a:rPr>
              <a:t>. Code for IBM I and Project Explorer)</a:t>
            </a:r>
          </a:p>
          <a:p>
            <a:pPr lvl="1"/>
            <a:r>
              <a:rPr lang="en-US" dirty="0" err="1">
                <a:latin typeface="+mj-lt"/>
              </a:rPr>
              <a:t>RDi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996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 Structure (Source Code)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38007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850897" y="138007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6708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58483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850897" y="158483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11534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850897" y="211534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6708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32010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850897" y="232010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52487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850897" y="252487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6" y="305838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850896" y="305838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6708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58888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850895" y="358888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</a:t>
            </a:r>
            <a:r>
              <a:rPr lang="en-CA" sz="1300" dirty="0" err="1">
                <a:latin typeface="+mj-lt"/>
              </a:rPr>
              <a:t>ibmi.json</a:t>
            </a:r>
            <a:endParaRPr lang="en-CA" sz="1300" dirty="0">
              <a:latin typeface="+mj-lt"/>
            </a:endParaRP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6708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79365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850895" y="379365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99841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850895" y="399841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52891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850894" y="452891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6708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73368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850894" y="473368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6708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27312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670894" y="527312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47756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670894" y="547756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68232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670894" y="568232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88709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670894" y="588709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48613" y="1029569"/>
            <a:ext cx="52284" cy="49549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</p:cNvCxnSpPr>
          <p:nvPr/>
        </p:nvCxnSpPr>
        <p:spPr>
          <a:xfrm>
            <a:off x="348614" y="5978497"/>
            <a:ext cx="142279" cy="346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/>
          <p:nvPr/>
        </p:nvCxnSpPr>
        <p:spPr>
          <a:xfrm flipH="1">
            <a:off x="350520" y="5774055"/>
            <a:ext cx="14037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</p:cNvCxnSpPr>
          <p:nvPr/>
        </p:nvCxnSpPr>
        <p:spPr>
          <a:xfrm flipH="1">
            <a:off x="350520" y="5568315"/>
            <a:ext cx="14037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</p:cNvCxnSpPr>
          <p:nvPr/>
        </p:nvCxnSpPr>
        <p:spPr>
          <a:xfrm flipH="1">
            <a:off x="355896" y="5368290"/>
            <a:ext cx="134997" cy="156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360998" y="5165408"/>
            <a:ext cx="129895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366713" y="4414154"/>
            <a:ext cx="12418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375708" y="3474121"/>
            <a:ext cx="115187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382905" y="2943618"/>
            <a:ext cx="10799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391134" y="2000575"/>
            <a:ext cx="9976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00897" y="1265307"/>
            <a:ext cx="90000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580894" y="1470072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580894" y="1674837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573402" y="3148383"/>
            <a:ext cx="9749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573405" y="2410105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580894" y="2205340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" y="2613751"/>
            <a:ext cx="97489" cy="1119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580894" y="3678886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80894" y="3883651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573402" y="4088416"/>
            <a:ext cx="9749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580894" y="4617036"/>
            <a:ext cx="90000" cy="1883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573402" y="4823684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577148" y="4504154"/>
            <a:ext cx="3746" cy="327101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580895" y="3564121"/>
            <a:ext cx="0" cy="52429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580896" y="3033618"/>
            <a:ext cx="0" cy="11476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573402" y="2090575"/>
            <a:ext cx="7495" cy="52730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580897" y="1355307"/>
            <a:ext cx="0" cy="324764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2" name="Text Placeholder 5">
            <a:extLst>
              <a:ext uri="{FF2B5EF4-FFF2-40B4-BE49-F238E27FC236}">
                <a16:creationId xmlns:a16="http://schemas.microsoft.com/office/drawing/2014/main" id="{EB2F30A2-1168-070B-486C-504DAD3AE356}"/>
              </a:ext>
            </a:extLst>
          </p:cNvPr>
          <p:cNvSpPr txBox="1">
            <a:spLocks/>
          </p:cNvSpPr>
          <p:nvPr/>
        </p:nvSpPr>
        <p:spPr>
          <a:xfrm>
            <a:off x="7819899" y="3033618"/>
            <a:ext cx="3956304" cy="346710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MYLIB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PROGRAMA.RPGLE</a:t>
            </a:r>
          </a:p>
          <a:p>
            <a:pPr lvl="1" fontAlgn="auto"/>
            <a:r>
              <a:rPr lang="en-CA" dirty="0">
                <a:latin typeface="+mj-lt"/>
              </a:rPr>
              <a:t>PROGRAMB.RPGLE</a:t>
            </a:r>
          </a:p>
          <a:p>
            <a:pPr lvl="1" fontAlgn="auto"/>
            <a:r>
              <a:rPr lang="en-CA" dirty="0">
                <a:latin typeface="+mj-lt"/>
              </a:rPr>
              <a:t>PROGRAMC.RPGLE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STARTJOB.CLLE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</p:spTree>
    <p:extLst>
      <p:ext uri="{BB962C8B-B14F-4D97-AF65-F5344CB8AC3E}">
        <p14:creationId xmlns:p14="http://schemas.microsoft.com/office/powerpoint/2010/main" val="1601148928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5267</TotalTime>
  <Words>1609</Words>
  <Application>Microsoft Office PowerPoint</Application>
  <PresentationFormat>Widescreen</PresentationFormat>
  <Paragraphs>389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.AppleSystemUIFont</vt:lpstr>
      <vt:lpstr>Arial</vt:lpstr>
      <vt:lpstr>Calibri</vt:lpstr>
      <vt:lpstr>IBM Plex Sans</vt:lpstr>
      <vt:lpstr>Wingdings</vt:lpstr>
      <vt:lpstr>2021 Layouts</vt:lpstr>
      <vt:lpstr>Modern, Buildable Projects with IBM i Project Explorer and Bob</vt:lpstr>
      <vt:lpstr>Agenda</vt:lpstr>
      <vt:lpstr>Challenges with Building on IBM i</vt:lpstr>
      <vt:lpstr>General Challenges</vt:lpstr>
      <vt:lpstr>RDi Projects – Lessons Learned</vt:lpstr>
      <vt:lpstr>Existing Bob By S4i</vt:lpstr>
      <vt:lpstr>Bob (Better Object Builder) for IBM i</vt:lpstr>
      <vt:lpstr>IBM i Bob</vt:lpstr>
      <vt:lpstr>Project Structure (Source Code)</vt:lpstr>
      <vt:lpstr>Project Structure (Metadata)</vt:lpstr>
      <vt:lpstr>Project Structure (Build/Compile Output)</vt:lpstr>
      <vt:lpstr>Project Structure (Rules.mk)</vt:lpstr>
      <vt:lpstr>Build and Compile Process</vt:lpstr>
      <vt:lpstr>Local Development</vt:lpstr>
      <vt:lpstr>Different (But Similar) File System</vt:lpstr>
      <vt:lpstr>/COPY and /INCLUDE</vt:lpstr>
      <vt:lpstr>Distributed Development</vt:lpstr>
      <vt:lpstr>Version Control with Git</vt:lpstr>
      <vt:lpstr>Development with Git</vt:lpstr>
      <vt:lpstr>IBM i Project Explorer</vt:lpstr>
      <vt:lpstr>Overview</vt:lpstr>
      <vt:lpstr>Installation</vt:lpstr>
      <vt:lpstr>Create a New Project</vt:lpstr>
      <vt:lpstr>Migrate Source from QSYS</vt:lpstr>
      <vt:lpstr>Source and Deployment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Demo</vt:lpstr>
      <vt:lpstr>PowerPoint Presentation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57</cp:revision>
  <dcterms:created xsi:type="dcterms:W3CDTF">2021-01-11T03:24:53Z</dcterms:created>
  <dcterms:modified xsi:type="dcterms:W3CDTF">2024-09-05T22:36:31Z</dcterms:modified>
</cp:coreProperties>
</file>